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54" r:id="rId2"/>
  </p:sldMasterIdLst>
  <p:notesMasterIdLst>
    <p:notesMasterId r:id="rId11"/>
  </p:notesMasterIdLst>
  <p:handoutMasterIdLst>
    <p:handoutMasterId r:id="rId12"/>
  </p:handoutMasterIdLst>
  <p:sldIdLst>
    <p:sldId id="301" r:id="rId3"/>
    <p:sldId id="358" r:id="rId4"/>
    <p:sldId id="319" r:id="rId5"/>
    <p:sldId id="320" r:id="rId6"/>
    <p:sldId id="359" r:id="rId7"/>
    <p:sldId id="361" r:id="rId8"/>
    <p:sldId id="362" r:id="rId9"/>
    <p:sldId id="363" r:id="rId10"/>
  </p:sldIdLst>
  <p:sldSz cx="9144000" cy="6858000" type="screen4x3"/>
  <p:notesSz cx="6794500" cy="9931400"/>
  <p:custDataLst>
    <p:tags r:id="rId1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BEBEB"/>
    <a:srgbClr val="FFCC00"/>
    <a:srgbClr val="FF6600"/>
    <a:srgbClr val="990000"/>
    <a:srgbClr val="FF0099"/>
    <a:srgbClr val="CC3399"/>
    <a:srgbClr val="660066"/>
    <a:srgbClr val="66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33" autoAdjust="0"/>
    <p:restoredTop sz="94625" autoAdjust="0"/>
  </p:normalViewPr>
  <p:slideViewPr>
    <p:cSldViewPr showGuides="1">
      <p:cViewPr>
        <p:scale>
          <a:sx n="91" d="100"/>
          <a:sy n="91" d="100"/>
        </p:scale>
        <p:origin x="-294" y="-366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fld id="{D8F44875-3C12-4A4D-82AA-0455C7CA890E}" type="slidenum">
              <a:rPr lang="da-DK" sz="1200" i="0">
                <a:latin typeface="Verdana" pitchFamily="34" charset="0"/>
              </a:rPr>
              <a:pPr/>
              <a:t>1</a:t>
            </a:fld>
            <a:endParaRPr lang="da-DK" sz="1200" i="0">
              <a:latin typeface="Verdana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Involves</a:t>
            </a:r>
            <a:r>
              <a:rPr lang="da-DK" baseline="0" dirty="0" smtClean="0"/>
              <a:t> various partners from Europe, Canada and US ... And demands ... Planning and logistics to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2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Validation sites represent different CryoSat</a:t>
            </a:r>
            <a:r>
              <a:rPr lang="da-DK" baseline="0" dirty="0" smtClean="0"/>
              <a:t> modes:</a:t>
            </a:r>
          </a:p>
          <a:p>
            <a:r>
              <a:rPr lang="da-DK" baseline="0" dirty="0" smtClean="0"/>
              <a:t>EGIG line LRM</a:t>
            </a:r>
          </a:p>
          <a:p>
            <a:r>
              <a:rPr lang="da-DK" baseline="0" dirty="0" smtClean="0"/>
              <a:t>Austfonna/Devon SARIn</a:t>
            </a:r>
          </a:p>
          <a:p>
            <a:r>
              <a:rPr lang="da-DK" baseline="0" dirty="0" smtClean="0"/>
              <a:t>Sea ice Alert/RV Lance ... SAR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CDEE-F209-4845-B19E-912B9F154F47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83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5573E-DB3D-4312-8ED3-5AC74831F347}" type="slidenum">
              <a:rPr lang="da-DK" altLang="da-DK"/>
              <a:pPr/>
              <a:t>5</a:t>
            </a:fld>
            <a:endParaRPr lang="da-DK" altLang="da-DK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condLogo0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029562"/>
            <a:ext cx="5212800" cy="627975"/>
          </a:xfrm>
          <a:prstGeom prst="rect">
            <a:avLst/>
          </a:prstGeom>
        </p:spPr>
      </p:pic>
      <p:pic>
        <p:nvPicPr>
          <p:cNvPr id="6" name="frise0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61" y="3125763"/>
            <a:ext cx="5039531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764C220-C355-499E-828A-32EE1342BD3D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B335BAC-B69B-4751-9E59-B9B39DDE794D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0EA8FE-9907-4A20-A4B6-6837D290C263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DF9D2C1-25D3-4BD8-A41B-3815B4EB93C2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BBDBB17-6DBA-4D9A-BB7C-F0B8B7C2BA7F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5B3350D-0810-4323-AC23-9523863D4871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7000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7F34D72-0C3E-4530-8D18-27E28FCA5677}" type="datetime3">
              <a:rPr lang="en-US" smtClean="0"/>
              <a:t>1 November 2013</a:t>
            </a:fld>
            <a:endParaRPr lang="en-US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2AF09DA4-B740-4DBC-9D5D-281A304EB322}" type="datetimeFigureOut">
              <a:rPr lang="en-US" smtClean="0">
                <a:solidFill>
                  <a:schemeClr val="bg1"/>
                </a:solidFill>
              </a:rPr>
              <a:pPr/>
              <a:t>11/1/2013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14694" name="Picture 6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11D5A86-5BE1-4A31-A2F7-86B2C5B557AD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B8F45B5-C47B-477F-A675-09894EFC665C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2E5410C-54D8-4EB5-9D35-FCB7760316D3}" type="datetime3">
              <a:rPr lang="en-US" smtClean="0"/>
              <a:t>1 November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smtClean="0"/>
              <a:t>Danmarks Tekniske Universitet</a:t>
            </a:r>
            <a:endParaRPr lang="en-US" sz="9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FDB1A2E-1C27-415C-B501-BF369C0D9182}" type="datetime3">
              <a:rPr lang="en-US" smtClean="0"/>
              <a:t>1 November 2013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6" name="bmkOffWorkareaText02"/>
          <p:cNvSpPr>
            <a:spLocks noChangeArrowheads="1"/>
          </p:cNvSpPr>
          <p:nvPr/>
        </p:nvSpPr>
        <p:spPr bwMode="auto">
          <a:xfrm>
            <a:off x="989012" y="6477000"/>
            <a:ext cx="423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US" sz="900" b="1" smtClean="0"/>
              <a:t>Danmarks Tekniske Universitet</a:t>
            </a:r>
            <a:endParaRPr lang="en-US" sz="9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6096" y="6477000"/>
            <a:ext cx="210611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800" y="6476999"/>
            <a:ext cx="763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180CD0F-FD1B-4248-823D-C7B5F5CAFE15}" type="datetime3">
              <a:rPr lang="en-US" smtClean="0"/>
              <a:t>1 November 2013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54" y="6244790"/>
            <a:ext cx="173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smtClean="0">
                <a:solidFill>
                  <a:schemeClr val="bg1"/>
                </a:solidFill>
              </a:rPr>
              <a:t>Add Presentation Title in Footer via ”Insert”; ”Header &amp; Footer”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9189156" y="6547922"/>
            <a:ext cx="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mh@space.dtu.dk" TargetMode="External"/><Relationship Id="rId5" Type="http://schemas.openxmlformats.org/officeDocument/2006/relationships/hyperlink" Target="mailto:rf@space.dtu.dk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851920" y="2420888"/>
            <a:ext cx="5292080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88640"/>
            <a:ext cx="6402388" cy="838200"/>
          </a:xfrm>
        </p:spPr>
        <p:txBody>
          <a:bodyPr/>
          <a:lstStyle/>
          <a:p>
            <a:pPr algn="ctr"/>
            <a:r>
              <a:rPr lang="en-US" sz="2000" dirty="0" err="1" smtClean="0"/>
              <a:t>CryoVEx</a:t>
            </a:r>
            <a:r>
              <a:rPr lang="en-US" sz="2000" dirty="0" smtClean="0"/>
              <a:t> 2014</a:t>
            </a:r>
            <a:br>
              <a:rPr lang="en-US" sz="2000" dirty="0" smtClean="0"/>
            </a:br>
            <a:r>
              <a:rPr lang="en-US" sz="2000" dirty="0" smtClean="0"/>
              <a:t>CryoSat-2 validation </a:t>
            </a:r>
            <a:r>
              <a:rPr lang="en-US" sz="2000" dirty="0" err="1" smtClean="0"/>
              <a:t>validation</a:t>
            </a:r>
            <a:r>
              <a:rPr lang="en-US" sz="2000" dirty="0" smtClean="0"/>
              <a:t> experiment</a:t>
            </a:r>
            <a:endParaRPr lang="da-DK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3635896" y="2498973"/>
            <a:ext cx="5472608" cy="34563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2485248"/>
            <a:ext cx="6480000" cy="1951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4581128"/>
            <a:ext cx="6480000" cy="1821032"/>
          </a:xfrm>
          <a:prstGeom prst="rect">
            <a:avLst/>
          </a:prstGeom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241941" y="1162533"/>
            <a:ext cx="408477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altLang="da-DK" b="0" dirty="0"/>
              <a:t>Rene Forsberg / Sine </a:t>
            </a:r>
            <a:r>
              <a:rPr lang="da-DK" altLang="da-DK" b="0" dirty="0" smtClean="0"/>
              <a:t>M. Hvidegaard</a:t>
            </a:r>
            <a:endParaRPr lang="da-DK" altLang="da-DK" b="0" dirty="0"/>
          </a:p>
          <a:p>
            <a:pPr algn="ctr"/>
            <a:r>
              <a:rPr lang="da-DK" altLang="da-DK" b="0" dirty="0"/>
              <a:t>Dept. of Geodynamics, DTU-Space</a:t>
            </a:r>
          </a:p>
          <a:p>
            <a:pPr algn="ctr"/>
            <a:r>
              <a:rPr lang="da-DK" altLang="da-DK" b="0" dirty="0">
                <a:hlinkClick r:id="rId5"/>
              </a:rPr>
              <a:t>rf@space.dtu.dk</a:t>
            </a:r>
            <a:r>
              <a:rPr lang="da-DK" altLang="da-DK" b="0" dirty="0"/>
              <a:t> / </a:t>
            </a:r>
            <a:r>
              <a:rPr lang="da-DK" altLang="da-DK" b="0" dirty="0">
                <a:hlinkClick r:id="rId6"/>
              </a:rPr>
              <a:t>smh@space.dtu.dk</a:t>
            </a:r>
            <a:endParaRPr lang="da-DK" altLang="da-DK" b="0" dirty="0"/>
          </a:p>
          <a:p>
            <a:pPr algn="ctr"/>
            <a:endParaRPr lang="da-DK" altLang="da-DK" b="0" dirty="0"/>
          </a:p>
          <a:p>
            <a:pPr algn="ctr"/>
            <a:endParaRPr lang="da-DK" altLang="da-DK" b="0" dirty="0"/>
          </a:p>
        </p:txBody>
      </p:sp>
    </p:spTree>
    <p:extLst>
      <p:ext uri="{BB962C8B-B14F-4D97-AF65-F5344CB8AC3E}">
        <p14:creationId xmlns:p14="http://schemas.microsoft.com/office/powerpoint/2010/main" val="4199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Airborne </a:t>
            </a:r>
            <a:r>
              <a:rPr lang="da-DK" altLang="da-DK" dirty="0" smtClean="0"/>
              <a:t>Validation Campaigns </a:t>
            </a:r>
            <a:r>
              <a:rPr lang="da-DK" altLang="da-DK" dirty="0"/>
              <a:t>by DTU </a:t>
            </a:r>
            <a:r>
              <a:rPr lang="da-DK" altLang="da-DK" dirty="0" smtClean="0"/>
              <a:t>Space</a:t>
            </a:r>
            <a:br>
              <a:rPr lang="da-DK" altLang="da-DK" dirty="0" smtClean="0"/>
            </a:br>
            <a:endParaRPr lang="da-DK" altLang="da-DK" dirty="0"/>
          </a:p>
        </p:txBody>
      </p:sp>
      <p:pic>
        <p:nvPicPr>
          <p:cNvPr id="178180" name="Picture 4" descr="ESAG_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60116"/>
            <a:ext cx="4114800" cy="49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716016" y="4129171"/>
            <a:ext cx="3816350" cy="18335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r>
              <a:rPr lang="da-DK" altLang="da-DK" dirty="0"/>
              <a:t>AIMS:</a:t>
            </a:r>
          </a:p>
          <a:p>
            <a:r>
              <a:rPr lang="da-DK" altLang="da-DK" dirty="0"/>
              <a:t>Validate observations - techniques</a:t>
            </a:r>
          </a:p>
          <a:p>
            <a:r>
              <a:rPr lang="da-DK" altLang="da-DK" dirty="0"/>
              <a:t>Improved knowledge of relevant parameters</a:t>
            </a:r>
          </a:p>
          <a:p>
            <a:r>
              <a:rPr lang="da-DK" altLang="da-DK" dirty="0"/>
              <a:t>Study seasonal changes and natural variability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1233" y="1560116"/>
            <a:ext cx="418076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a-DK" altLang="da-DK" sz="1400" dirty="0" smtClean="0"/>
              <a:t>...</a:t>
            </a:r>
            <a:r>
              <a:rPr lang="da-DK" altLang="da-DK" sz="1400" b="0" i="1" dirty="0" smtClean="0"/>
              <a:t>2006-2008-</a:t>
            </a:r>
            <a:r>
              <a:rPr lang="da-DK" altLang="da-DK" sz="1400" b="1" i="1" dirty="0" smtClean="0"/>
              <a:t>2011-2012</a:t>
            </a:r>
            <a:r>
              <a:rPr lang="da-DK" altLang="da-DK" sz="1400" i="1" dirty="0" smtClean="0"/>
              <a:t> ...</a:t>
            </a:r>
            <a:endParaRPr lang="da-DK" altLang="da-DK" sz="1400" i="1" dirty="0"/>
          </a:p>
          <a:p>
            <a:pPr>
              <a:buFontTx/>
              <a:buChar char="•"/>
            </a:pPr>
            <a:r>
              <a:rPr lang="da-DK" altLang="da-DK" sz="1400" b="0" dirty="0" smtClean="0"/>
              <a:t> </a:t>
            </a:r>
            <a:r>
              <a:rPr lang="da-DK" altLang="da-DK" sz="1400" b="0" dirty="0"/>
              <a:t>Lidar measurements … Riegl Q240i scanner</a:t>
            </a:r>
          </a:p>
          <a:p>
            <a:pPr>
              <a:buFontTx/>
              <a:buChar char="•"/>
            </a:pPr>
            <a:r>
              <a:rPr lang="da-DK" altLang="da-DK" sz="1400" b="0" dirty="0"/>
              <a:t> Ku-Band radar … ESA ASIRAS</a:t>
            </a:r>
          </a:p>
          <a:p>
            <a:pPr>
              <a:buFontTx/>
              <a:buChar char="•"/>
            </a:pPr>
            <a:r>
              <a:rPr lang="da-DK" altLang="da-DK" sz="1400" b="0" dirty="0"/>
              <a:t> Nadir imagery </a:t>
            </a:r>
          </a:p>
          <a:p>
            <a:pPr>
              <a:buFontTx/>
              <a:buChar char="•"/>
            </a:pPr>
            <a:r>
              <a:rPr lang="da-DK" altLang="da-DK" sz="1400" b="0" dirty="0"/>
              <a:t> Coincident flights for ice thickness (EM-bird</a:t>
            </a:r>
            <a:r>
              <a:rPr lang="da-DK" altLang="da-DK" sz="1400" b="0" dirty="0" smtClean="0"/>
              <a:t>)</a:t>
            </a:r>
          </a:p>
          <a:p>
            <a:pPr>
              <a:buFontTx/>
              <a:buChar char="•"/>
            </a:pPr>
            <a:r>
              <a:rPr lang="da-DK" altLang="da-DK" sz="1400" b="0" dirty="0" smtClean="0"/>
              <a:t> Coincident flights with Op. IceBridge</a:t>
            </a:r>
            <a:endParaRPr lang="da-DK" altLang="da-DK" sz="1400" b="0" dirty="0"/>
          </a:p>
          <a:p>
            <a:pPr>
              <a:buFontTx/>
              <a:buChar char="•"/>
            </a:pPr>
            <a:r>
              <a:rPr lang="da-DK" altLang="da-DK" sz="1400" b="0" dirty="0"/>
              <a:t> In-situ ground teams: </a:t>
            </a:r>
            <a:br>
              <a:rPr lang="da-DK" altLang="da-DK" sz="1400" b="0" dirty="0"/>
            </a:br>
            <a:r>
              <a:rPr lang="da-DK" altLang="da-DK" sz="1400" b="0" dirty="0"/>
              <a:t>  - Land ice: Austfonna, Devon, EGIG line (-2012)</a:t>
            </a:r>
          </a:p>
          <a:p>
            <a:r>
              <a:rPr lang="da-DK" altLang="da-DK" sz="1400" b="0" dirty="0"/>
              <a:t>  - Sea ice: Alert</a:t>
            </a:r>
          </a:p>
          <a:p>
            <a:endParaRPr lang="da-DK" altLang="da-DK" sz="1400" b="0" dirty="0"/>
          </a:p>
        </p:txBody>
      </p:sp>
    </p:spTree>
    <p:extLst>
      <p:ext uri="{BB962C8B-B14F-4D97-AF65-F5344CB8AC3E}">
        <p14:creationId xmlns:p14="http://schemas.microsoft.com/office/powerpoint/2010/main" val="38564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236296" y="6476999"/>
            <a:ext cx="1145704" cy="306000"/>
          </a:xfrm>
        </p:spPr>
        <p:txBody>
          <a:bodyPr/>
          <a:lstStyle/>
          <a:p>
            <a:fld id="{EB335BAC-B69B-4751-9E59-B9B39DDE794D}" type="datetime3">
              <a:rPr lang="en-US" smtClean="0"/>
              <a:t>1 November 2013</a:t>
            </a:fld>
            <a:endParaRPr lang="en-US" dirty="0"/>
          </a:p>
        </p:txBody>
      </p:sp>
      <p:pic>
        <p:nvPicPr>
          <p:cNvPr id="15" name="Picture 8" descr="Cryosat-7EX_40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02565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IMG_01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07225"/>
            <a:ext cx="2894400" cy="1669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iras_corner_camp_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895962" cy="2171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1620000" cy="21719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149080"/>
            <a:ext cx="1628101" cy="217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dirty="0" err="1" smtClean="0"/>
              <a:t>CryoVEx</a:t>
            </a:r>
            <a:r>
              <a:rPr lang="en-US" dirty="0" smtClean="0"/>
              <a:t> campaigns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4174" y="14478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Global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280241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Regional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96265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Local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91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r>
              <a:rPr lang="en-US" smtClean="0"/>
              <a:t>CryoVEx 2011 and 2012</a:t>
            </a:r>
          </a:p>
          <a:p>
            <a:endParaRPr lang="en-US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0064"/>
            <a:ext cx="3425952" cy="42031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3151632" cy="42031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60314" y="4869160"/>
            <a:ext cx="1335622" cy="847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/>
              <a:t>2011 spring</a:t>
            </a:r>
          </a:p>
          <a:p>
            <a:pPr>
              <a:lnSpc>
                <a:spcPts val="1000"/>
              </a:lnSpc>
            </a:pPr>
            <a:r>
              <a:rPr lang="en-US" sz="1050" dirty="0" smtClean="0"/>
              <a:t>Flight hours:102</a:t>
            </a:r>
          </a:p>
          <a:p>
            <a:pPr>
              <a:lnSpc>
                <a:spcPts val="1000"/>
              </a:lnSpc>
            </a:pPr>
            <a:r>
              <a:rPr lang="en-US" sz="1050" dirty="0" smtClean="0"/>
              <a:t># CryoSat-2 </a:t>
            </a:r>
          </a:p>
          <a:p>
            <a:pPr>
              <a:lnSpc>
                <a:spcPts val="1000"/>
              </a:lnSpc>
            </a:pPr>
            <a:r>
              <a:rPr lang="en-US" sz="1050" dirty="0" smtClean="0"/>
              <a:t>Ground tracks: 7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6204482" y="4869160"/>
            <a:ext cx="1420582" cy="847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 smtClean="0"/>
              <a:t>2012 spring</a:t>
            </a:r>
          </a:p>
          <a:p>
            <a:pPr>
              <a:lnSpc>
                <a:spcPts val="1000"/>
              </a:lnSpc>
            </a:pPr>
            <a:r>
              <a:rPr lang="en-US" sz="1050" dirty="0" smtClean="0"/>
              <a:t>Flight hours:112</a:t>
            </a:r>
          </a:p>
          <a:p>
            <a:pPr>
              <a:lnSpc>
                <a:spcPts val="1000"/>
              </a:lnSpc>
            </a:pPr>
            <a:r>
              <a:rPr lang="en-US" sz="1050" dirty="0" smtClean="0"/>
              <a:t># CryoSat-2 </a:t>
            </a:r>
          </a:p>
          <a:p>
            <a:pPr>
              <a:lnSpc>
                <a:spcPts val="1000"/>
              </a:lnSpc>
            </a:pPr>
            <a:r>
              <a:rPr lang="en-US" sz="1050" dirty="0" smtClean="0"/>
              <a:t>Ground tracks: 16</a:t>
            </a:r>
            <a:endParaRPr lang="en-US" sz="1050" dirty="0"/>
          </a:p>
        </p:txBody>
      </p:sp>
      <p:sp>
        <p:nvSpPr>
          <p:cNvPr id="3" name="Oval 2"/>
          <p:cNvSpPr/>
          <p:nvPr/>
        </p:nvSpPr>
        <p:spPr bwMode="auto">
          <a:xfrm>
            <a:off x="2660314" y="5373216"/>
            <a:ext cx="133562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60714" y="5373216"/>
            <a:ext cx="133562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3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9" name="Picture 13" descr="Diagram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"/>
            <a:ext cx="784860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Installation </a:t>
            </a:r>
            <a:endParaRPr lang="en-US" altLang="da-DK"/>
          </a:p>
        </p:txBody>
      </p:sp>
      <p:pic>
        <p:nvPicPr>
          <p:cNvPr id="234505" name="Picture 9" descr="IMG_29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238500" cy="243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6" name="Picture 10" descr="InstallFromTop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71750"/>
            <a:ext cx="3238500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7" name="Picture 11" descr="during_surv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3238500" cy="243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8" name="Picture 12" descr="InstalFromBelow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24275"/>
            <a:ext cx="3238500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CryoVex 2014: Science goals</a:t>
            </a:r>
            <a:br>
              <a:rPr lang="da-DK" altLang="da-DK" dirty="0"/>
            </a:b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1D5A86-5BE1-4A31-A2F7-86B2C5B557AD}" type="datetime3">
              <a:rPr lang="en-US" smtClean="0"/>
              <a:t>1 November 2013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188" y="1052736"/>
            <a:ext cx="5296643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1400" b="1" dirty="0"/>
              <a:t>Sea ice:</a:t>
            </a:r>
          </a:p>
          <a:p>
            <a:r>
              <a:rPr lang="da-DK" altLang="da-DK" sz="1200" b="0" i="1" dirty="0"/>
              <a:t>Primary:</a:t>
            </a:r>
            <a:r>
              <a:rPr lang="da-DK" altLang="da-DK" sz="1200" dirty="0"/>
              <a:t> </a:t>
            </a:r>
          </a:p>
          <a:p>
            <a:pPr>
              <a:buFontTx/>
              <a:buChar char="•"/>
            </a:pPr>
            <a:r>
              <a:rPr lang="da-DK" altLang="da-DK" sz="1200" b="0" dirty="0"/>
              <a:t> Ice camps N of Alert and Beaufort Sea (C Haas / M Cornelissen)</a:t>
            </a:r>
          </a:p>
          <a:p>
            <a:r>
              <a:rPr lang="da-DK" altLang="da-DK" sz="1200" b="0" i="1" dirty="0"/>
              <a:t>Secondary:</a:t>
            </a:r>
          </a:p>
          <a:p>
            <a:pPr>
              <a:buFontTx/>
              <a:buChar char="•"/>
            </a:pPr>
            <a:r>
              <a:rPr lang="da-DK" altLang="da-DK" sz="1200" b="0" dirty="0"/>
              <a:t> Baffin Bay: Thin FY ice overflights in connection </a:t>
            </a:r>
          </a:p>
          <a:p>
            <a:r>
              <a:rPr lang="da-DK" altLang="da-DK" sz="1200" b="0" dirty="0"/>
              <a:t>  with ice camp/Devon transits</a:t>
            </a:r>
          </a:p>
          <a:p>
            <a:pPr>
              <a:buFontTx/>
              <a:buChar char="•"/>
            </a:pPr>
            <a:r>
              <a:rPr lang="da-DK" altLang="da-DK" sz="1200" b="0" dirty="0"/>
              <a:t> Fram Strait: Flights in connection with transfers; </a:t>
            </a:r>
          </a:p>
          <a:p>
            <a:r>
              <a:rPr lang="da-DK" altLang="da-DK" sz="1200" b="0" dirty="0"/>
              <a:t>  overflight of RV Lance (drifting station)</a:t>
            </a:r>
          </a:p>
          <a:p>
            <a:r>
              <a:rPr lang="da-DK" altLang="da-DK" sz="1400" b="1" dirty="0" smtClean="0"/>
              <a:t>Land </a:t>
            </a:r>
            <a:r>
              <a:rPr lang="da-DK" altLang="da-DK" sz="1400" b="1" dirty="0"/>
              <a:t>ice:</a:t>
            </a:r>
          </a:p>
          <a:p>
            <a:pPr>
              <a:buFontTx/>
              <a:buChar char="•"/>
            </a:pPr>
            <a:r>
              <a:rPr lang="da-DK" altLang="da-DK" sz="1400" dirty="0"/>
              <a:t> </a:t>
            </a:r>
            <a:r>
              <a:rPr lang="da-DK" altLang="da-DK" sz="1200" b="0" dirty="0"/>
              <a:t>EGIG line, Greenland: GPR, neutron sonde profiles </a:t>
            </a:r>
          </a:p>
          <a:p>
            <a:r>
              <a:rPr lang="da-DK" altLang="da-DK" sz="1200" b="0" dirty="0"/>
              <a:t>    (repeat of 2011 survey)</a:t>
            </a:r>
          </a:p>
          <a:p>
            <a:r>
              <a:rPr lang="da-DK" altLang="da-DK" sz="1200" dirty="0"/>
              <a:t>  </a:t>
            </a:r>
            <a:r>
              <a:rPr lang="da-DK" altLang="da-DK" sz="1200" b="0" dirty="0"/>
              <a:t>- Special science need: impact of 2012 summer melt event</a:t>
            </a:r>
          </a:p>
          <a:p>
            <a:r>
              <a:rPr lang="da-DK" altLang="da-DK" sz="1200" b="0" dirty="0"/>
              <a:t>  - Additional effort from NorthGrip camp or in far north?</a:t>
            </a:r>
          </a:p>
          <a:p>
            <a:r>
              <a:rPr lang="da-DK" altLang="da-DK" sz="1200" b="0" dirty="0"/>
              <a:t>  - Corner reflectors</a:t>
            </a:r>
          </a:p>
          <a:p>
            <a:pPr>
              <a:buFontTx/>
              <a:buChar char="•"/>
            </a:pPr>
            <a:r>
              <a:rPr lang="da-DK" altLang="da-DK" sz="1200" b="0" dirty="0"/>
              <a:t> Devon Ice Cap: GPR, GPS, coffee can experiments, snow pits</a:t>
            </a:r>
          </a:p>
          <a:p>
            <a:r>
              <a:rPr lang="da-DK" altLang="da-DK" sz="1200" b="0" dirty="0"/>
              <a:t>  - Denser flights requested (fuel in place at camp)</a:t>
            </a:r>
          </a:p>
          <a:p>
            <a:r>
              <a:rPr lang="da-DK" altLang="da-DK" sz="1200" b="0" dirty="0"/>
              <a:t>  - Corner reflectors</a:t>
            </a:r>
          </a:p>
          <a:p>
            <a:pPr>
              <a:buFontTx/>
              <a:buChar char="•"/>
            </a:pPr>
            <a:r>
              <a:rPr lang="da-DK" altLang="da-DK" sz="1200" b="0" dirty="0"/>
              <a:t> Austfonna: GPR, GPS, shallow cores, accumulation</a:t>
            </a:r>
          </a:p>
          <a:p>
            <a:r>
              <a:rPr lang="da-DK" altLang="da-DK" sz="1200" b="0" dirty="0"/>
              <a:t>  - Corner </a:t>
            </a:r>
            <a:r>
              <a:rPr lang="da-DK" altLang="da-DK" sz="1200" b="0" dirty="0" smtClean="0"/>
              <a:t>reflectors</a:t>
            </a:r>
            <a:endParaRPr lang="da-DK" altLang="da-DK" sz="1200" b="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92150"/>
            <a:ext cx="1814512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573463"/>
            <a:ext cx="1858962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32588" y="6464369"/>
            <a:ext cx="230864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a-DK" altLang="da-DK" sz="1200" b="0" i="1" dirty="0"/>
              <a:t>Greenland 2012 melt event</a:t>
            </a:r>
          </a:p>
        </p:txBody>
      </p:sp>
    </p:spTree>
    <p:extLst>
      <p:ext uri="{BB962C8B-B14F-4D97-AF65-F5344CB8AC3E}">
        <p14:creationId xmlns:p14="http://schemas.microsoft.com/office/powerpoint/2010/main" val="4680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0510"/>
            <a:ext cx="7772400" cy="1143000"/>
          </a:xfrm>
        </p:spPr>
        <p:txBody>
          <a:bodyPr/>
          <a:lstStyle/>
          <a:p>
            <a:r>
              <a:rPr lang="da-DK" altLang="da-DK" dirty="0"/>
              <a:t>Twin-Otter flights (</a:t>
            </a:r>
            <a:r>
              <a:rPr lang="da-DK" altLang="da-DK" dirty="0">
                <a:solidFill>
                  <a:schemeClr val="accent4"/>
                </a:solidFill>
              </a:rPr>
              <a:t>sea ice </a:t>
            </a:r>
            <a:r>
              <a:rPr lang="da-DK" altLang="da-DK" dirty="0"/>
              <a:t>and </a:t>
            </a:r>
            <a:r>
              <a:rPr lang="da-DK" altLang="da-DK" dirty="0">
                <a:solidFill>
                  <a:schemeClr val="accent2"/>
                </a:solidFill>
              </a:rPr>
              <a:t>land ice</a:t>
            </a:r>
            <a:r>
              <a:rPr lang="da-DK" altLang="da-DK" dirty="0"/>
              <a:t>)</a:t>
            </a:r>
            <a:br>
              <a:rPr lang="da-DK" altLang="da-DK" dirty="0"/>
            </a:b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1D5A86-5BE1-4A31-A2F7-86B2C5B557AD}" type="datetime3">
              <a:rPr lang="en-US" smtClean="0"/>
              <a:t>1 November 2013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796925"/>
            <a:ext cx="8353425" cy="59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Time schedule - draft</a:t>
            </a:r>
            <a:br>
              <a:rPr lang="da-DK" altLang="da-DK" dirty="0"/>
            </a:b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3EA872-A674-449B-A120-B97244F8E9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213470" y="6476999"/>
            <a:ext cx="1168530" cy="306000"/>
          </a:xfrm>
        </p:spPr>
        <p:txBody>
          <a:bodyPr/>
          <a:lstStyle/>
          <a:p>
            <a:fld id="{F11D5A86-5BE1-4A31-A2F7-86B2C5B557AD}" type="datetime3">
              <a:rPr lang="en-US" smtClean="0"/>
              <a:t>1 November 2013</a:t>
            </a:fld>
            <a:endParaRPr lang="en-US" dirty="0"/>
          </a:p>
        </p:txBody>
      </p:sp>
      <p:graphicFrame>
        <p:nvGraphicFramePr>
          <p:cNvPr id="6" name="Group 132"/>
          <p:cNvGraphicFramePr>
            <a:graphicFrameLocks noGrp="1"/>
          </p:cNvGraphicFramePr>
          <p:nvPr/>
        </p:nvGraphicFramePr>
        <p:xfrm>
          <a:off x="539750" y="1125538"/>
          <a:ext cx="4681538" cy="4706942"/>
        </p:xfrm>
        <a:graphic>
          <a:graphicData uri="http://schemas.openxmlformats.org/drawingml/2006/table">
            <a:tbl>
              <a:tblPr/>
              <a:tblGrid>
                <a:gridCol w="1485900"/>
                <a:gridCol w="3195638"/>
              </a:tblGrid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17-20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Installation / transit measurements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21-22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ONR ice camp flights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24-25 MAR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Transit to Alert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26-31 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Alert Sea ice flights (-weekend)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APR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Station Nord / Fram Strait flights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APR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Unmount, Akureyri (+ spare day)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22-24 APR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Reinstallation / transit Fram Strait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25-28 APR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Svalbard flights (Austfonna / Lance)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APR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Transit Thule via Nord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APR-1 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Devon ice cap, refuel at camp (skis)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 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Transit to JAV, EGIG CS2 flights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5-6 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to AEY, unmount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AA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23" descr="ASF_snow_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70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2663825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5"/>
          <p:cNvSpPr txBox="1">
            <a:spLocks noChangeArrowheads="1"/>
          </p:cNvSpPr>
          <p:nvPr/>
        </p:nvSpPr>
        <p:spPr bwMode="auto">
          <a:xfrm>
            <a:off x="6340475" y="3484563"/>
            <a:ext cx="17459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1200" b="0" i="1" dirty="0"/>
              <a:t>Austfonna GPR lines</a:t>
            </a: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5674087" y="5881634"/>
            <a:ext cx="33393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1200" b="0" i="1" dirty="0"/>
              <a:t>Devon Ice Cap – more CS and crosslines</a:t>
            </a:r>
          </a:p>
          <a:p>
            <a:r>
              <a:rPr lang="da-DK" altLang="da-DK" sz="1200" b="0" i="1" dirty="0"/>
              <a:t>(fuel and landing conditions permitting)</a:t>
            </a:r>
          </a:p>
        </p:txBody>
      </p:sp>
    </p:spTree>
    <p:extLst>
      <p:ext uri="{BB962C8B-B14F-4D97-AF65-F5344CB8AC3E}">
        <p14:creationId xmlns:p14="http://schemas.microsoft.com/office/powerpoint/2010/main" val="1126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2513</TotalTime>
  <Words>444</Words>
  <Application>Microsoft Office PowerPoint</Application>
  <PresentationFormat>On-screen Show (4:3)</PresentationFormat>
  <Paragraphs>98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</vt:lpstr>
      <vt:lpstr>Corporate</vt:lpstr>
      <vt:lpstr>CryoVEx 2014 CryoSat-2 validation validation experiment</vt:lpstr>
      <vt:lpstr>Airborne Validation Campaigns by DTU Space </vt:lpstr>
      <vt:lpstr>PowerPoint Presentation</vt:lpstr>
      <vt:lpstr>PowerPoint Presentation</vt:lpstr>
      <vt:lpstr>Installation </vt:lpstr>
      <vt:lpstr>CryoVex 2014: Science goals </vt:lpstr>
      <vt:lpstr>Twin-Otter flights (sea ice and land ice) </vt:lpstr>
      <vt:lpstr>Time schedule - draft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Henriette Skourup</dc:creator>
  <cp:lastModifiedBy>Sine Munk Hvidegaard</cp:lastModifiedBy>
  <cp:revision>544</cp:revision>
  <cp:lastPrinted>2013-09-03T09:20:09Z</cp:lastPrinted>
  <dcterms:created xsi:type="dcterms:W3CDTF">2012-10-22T10:27:21Z</dcterms:created>
  <dcterms:modified xsi:type="dcterms:W3CDTF">2013-11-01T10:17:31Z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>Corporate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Date">
    <vt:lpwstr>16.02.2011</vt:lpwstr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>Corporate</vt:lpwstr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Language">
    <vt:lpwstr>English</vt:lpwstr>
  </property>
</Properties>
</file>